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68"/>
  </p:notesMasterIdLst>
  <p:handoutMasterIdLst>
    <p:handoutMasterId r:id="rId69"/>
  </p:handoutMasterIdLst>
  <p:sldIdLst>
    <p:sldId id="470" r:id="rId5"/>
    <p:sldId id="471" r:id="rId6"/>
    <p:sldId id="489" r:id="rId7"/>
    <p:sldId id="582" r:id="rId8"/>
    <p:sldId id="584" r:id="rId9"/>
    <p:sldId id="498" r:id="rId10"/>
    <p:sldId id="577" r:id="rId11"/>
    <p:sldId id="548" r:id="rId12"/>
    <p:sldId id="576" r:id="rId13"/>
    <p:sldId id="549" r:id="rId14"/>
    <p:sldId id="558" r:id="rId15"/>
    <p:sldId id="550" r:id="rId16"/>
    <p:sldId id="554" r:id="rId17"/>
    <p:sldId id="560" r:id="rId18"/>
    <p:sldId id="551" r:id="rId19"/>
    <p:sldId id="555" r:id="rId20"/>
    <p:sldId id="552" r:id="rId21"/>
    <p:sldId id="556" r:id="rId22"/>
    <p:sldId id="553" r:id="rId23"/>
    <p:sldId id="557" r:id="rId24"/>
    <p:sldId id="559" r:id="rId25"/>
    <p:sldId id="561" r:id="rId26"/>
    <p:sldId id="501" r:id="rId27"/>
    <p:sldId id="570" r:id="rId28"/>
    <p:sldId id="571" r:id="rId29"/>
    <p:sldId id="562" r:id="rId30"/>
    <p:sldId id="563" r:id="rId31"/>
    <p:sldId id="564" r:id="rId32"/>
    <p:sldId id="517" r:id="rId33"/>
    <p:sldId id="569" r:id="rId34"/>
    <p:sldId id="565" r:id="rId35"/>
    <p:sldId id="566" r:id="rId36"/>
    <p:sldId id="649" r:id="rId37"/>
    <p:sldId id="568" r:id="rId38"/>
    <p:sldId id="572" r:id="rId39"/>
    <p:sldId id="573" r:id="rId40"/>
    <p:sldId id="578" r:id="rId41"/>
    <p:sldId id="579" r:id="rId42"/>
    <p:sldId id="574" r:id="rId43"/>
    <p:sldId id="580" r:id="rId44"/>
    <p:sldId id="575" r:id="rId45"/>
    <p:sldId id="525" r:id="rId46"/>
    <p:sldId id="526" r:id="rId47"/>
    <p:sldId id="528" r:id="rId48"/>
    <p:sldId id="529" r:id="rId49"/>
    <p:sldId id="646" r:id="rId50"/>
    <p:sldId id="647" r:id="rId51"/>
    <p:sldId id="648" r:id="rId52"/>
    <p:sldId id="633" r:id="rId53"/>
    <p:sldId id="634" r:id="rId54"/>
    <p:sldId id="632" r:id="rId55"/>
    <p:sldId id="636" r:id="rId56"/>
    <p:sldId id="637" r:id="rId57"/>
    <p:sldId id="638" r:id="rId58"/>
    <p:sldId id="639" r:id="rId59"/>
    <p:sldId id="640" r:id="rId60"/>
    <p:sldId id="643" r:id="rId61"/>
    <p:sldId id="641" r:id="rId62"/>
    <p:sldId id="642" r:id="rId63"/>
    <p:sldId id="530" r:id="rId64"/>
    <p:sldId id="545" r:id="rId65"/>
    <p:sldId id="472" r:id="rId66"/>
    <p:sldId id="444" r:id="rId67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33" autoAdjust="0"/>
    <p:restoredTop sz="50000" autoAdjust="0"/>
  </p:normalViewPr>
  <p:slideViewPr>
    <p:cSldViewPr>
      <p:cViewPr varScale="1">
        <p:scale>
          <a:sx n="108" d="100"/>
          <a:sy n="108" d="100"/>
        </p:scale>
        <p:origin x="208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147"/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r>
              <a:rPr lang="pt-BR" altLang="pt-BR"/>
              <a:t>Página - </a:t>
            </a:r>
            <a:fld id="{902FC0D6-DC21-44E7-8451-6AC029358B9D}" type="slidenum">
              <a:rPr lang="pt-BR" altLang="pt-BR"/>
              <a:pPr/>
              <a:t>‹#›</a:t>
            </a:fld>
            <a:r>
              <a:rPr lang="pt-BR" altLang="pt-BR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BFE9D64D-D7A4-4F51-8447-E3085A576432}" type="datetimeFigureOut">
              <a:rPr lang="pt-BR"/>
              <a:pPr>
                <a:defRPr/>
              </a:pPr>
              <a:t>08/08/2022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itchFamily="34" charset="0"/>
              </a:defRPr>
            </a:lvl1pPr>
          </a:lstStyle>
          <a:p>
            <a:fld id="{8FA0C4E9-FA00-433F-8602-D468137C44FA}" type="slidenum">
              <a:rPr lang="pt-BR" altLang="pt-BR"/>
              <a:pPr/>
              <a:t>‹#›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.jpe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m 1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/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  <p:pic>
        <p:nvPicPr>
          <p:cNvPr id="2053" name="Imagem 2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200" r:id="rId4"/>
    <p:sldLayoutId id="2147485201" r:id="rId5"/>
    <p:sldLayoutId id="2147485202" r:id="rId6"/>
    <p:sldLayoutId id="2147485203" r:id="rId7"/>
    <p:sldLayoutId id="2147485204" r:id="rId8"/>
    <p:sldLayoutId id="2147485205" r:id="rId9"/>
    <p:sldLayoutId id="2147485210" r:id="rId10"/>
    <p:sldLayoutId id="21474852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307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DD15B8-6C2D-4C7F-BC25-D701F6CF6CEE}" type="datetimeFigureOut">
              <a:rPr lang="pt-BR"/>
              <a:pPr>
                <a:defRPr/>
              </a:pPr>
              <a:t>08/08/2022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075F151-3A2E-4711-9911-83297239062D}" type="slidenum">
              <a:rPr lang="pt-BR" altLang="pt-BR"/>
              <a:pPr/>
              <a:t>‹#›</a:t>
            </a:fld>
            <a:endParaRPr lang="pt-BR" altLang="pt-BR"/>
          </a:p>
        </p:txBody>
      </p:sp>
      <p:pic>
        <p:nvPicPr>
          <p:cNvPr id="3079" name="Picture 2" descr="C:\Users\cl0817\Desktop\CoringasLogos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Imagem 7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Imagem 8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07" r:id="rId1"/>
    <p:sldLayoutId id="2147485208" r:id="rId2"/>
    <p:sldLayoutId id="214748520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m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3" y="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Espaço Reservado para Texto 1"/>
          <p:cNvSpPr>
            <a:spLocks noGrp="1"/>
          </p:cNvSpPr>
          <p:nvPr>
            <p:ph type="body" sz="quarter" idx="10"/>
          </p:nvPr>
        </p:nvSpPr>
        <p:spPr bwMode="auto">
          <a:xfrm>
            <a:off x="3851275" y="2708275"/>
            <a:ext cx="3529013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pt-BR"/>
              <a:t>MBA em Artificial Intelligence &amp; Machine Learning</a:t>
            </a:r>
          </a:p>
          <a:p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76899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A7CEA-04A9-BF41-ACAE-0C2E176BA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" y="1916832"/>
            <a:ext cx="886086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1277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8915" name="Imagem 3" descr="losant1-1024x576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63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203635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30548-ECD3-A64A-BB2E-998779828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44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950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C1E8C-18EA-8547-84FA-8901F48E1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" y="1556792"/>
            <a:ext cx="913916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3073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A3D1E-80C2-3B4B-B2BA-F09127A62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8640960" cy="50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6690B-13BD-704C-A472-5C08A9EE9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" y="1556792"/>
            <a:ext cx="9151987" cy="43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43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D24D4-0185-074B-B4F3-D07411B87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58" y="1409700"/>
            <a:ext cx="9237678" cy="46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3281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56C7F-9675-B843-A642-5E9129C2E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" y="1556792"/>
            <a:ext cx="9139491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257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1D097-241F-D640-BCDC-C0C634475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00"/>
            <a:ext cx="9144000" cy="45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368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CBE2F-F17E-C54D-AC80-9A4580B09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0113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206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Espaço Reservado para Texto 1"/>
          <p:cNvSpPr>
            <a:spLocks noGrp="1"/>
          </p:cNvSpPr>
          <p:nvPr>
            <p:ph type="body" sz="quarter" idx="10"/>
          </p:nvPr>
        </p:nvSpPr>
        <p:spPr bwMode="auto">
          <a:xfrm>
            <a:off x="3707904" y="2708920"/>
            <a:ext cx="3529013" cy="8641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pt-BR" dirty="0" err="1"/>
              <a:t>Introdução</a:t>
            </a:r>
            <a:r>
              <a:rPr lang="en-US" altLang="pt-BR" dirty="0"/>
              <a:t> a </a:t>
            </a:r>
          </a:p>
          <a:p>
            <a:pPr algn="ctr"/>
            <a:r>
              <a:rPr lang="en-US" altLang="pt-BR" dirty="0" err="1"/>
              <a:t>Robótica</a:t>
            </a:r>
            <a:r>
              <a:rPr lang="en-US" altLang="pt-BR" dirty="0"/>
              <a:t> e IOT</a:t>
            </a:r>
          </a:p>
          <a:p>
            <a:endParaRPr lang="pt-BR" altLang="en-US" dirty="0"/>
          </a:p>
        </p:txBody>
      </p:sp>
      <p:sp>
        <p:nvSpPr>
          <p:cNvPr id="14340" name="Espaço Reservado para Texto 4"/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b="1" dirty="0" err="1">
                <a:solidFill>
                  <a:srgbClr val="D9D9D9"/>
                </a:solidFill>
              </a:rPr>
              <a:t>Prof</a:t>
            </a:r>
            <a:r>
              <a:rPr lang="nb-NO" altLang="en-US" sz="1200" b="1" dirty="0">
                <a:solidFill>
                  <a:srgbClr val="D9D9D9"/>
                </a:solidFill>
              </a:rPr>
              <a:t> . Dr. Jos</a:t>
            </a:r>
            <a:r>
              <a:rPr lang="en-US" altLang="en-US" sz="1200" b="1" dirty="0" err="1">
                <a:solidFill>
                  <a:srgbClr val="D9D9D9"/>
                </a:solidFill>
              </a:rPr>
              <a:t>é</a:t>
            </a:r>
            <a:r>
              <a:rPr lang="en-US" altLang="en-US" sz="1200" b="1" dirty="0">
                <a:solidFill>
                  <a:srgbClr val="D9D9D9"/>
                </a:solidFill>
              </a:rPr>
              <a:t> Ahirton Lopes</a:t>
            </a:r>
            <a:r>
              <a:rPr lang="nb-NO" altLang="en-US" sz="1200" b="1" dirty="0">
                <a:solidFill>
                  <a:srgbClr val="D9D9D9"/>
                </a:solidFill>
              </a:rPr>
              <a:t> </a:t>
            </a: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dirty="0" err="1">
                <a:solidFill>
                  <a:srgbClr val="D9D9D9"/>
                </a:solidFill>
              </a:rPr>
              <a:t>ahirtonlopes@gmail.com</a:t>
            </a: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615392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5B3A5-FB52-AF4D-92D6-C5953703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1700808"/>
            <a:ext cx="9078278" cy="45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1228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Life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r>
              <a:rPr lang="pt-BR" altLang="en-US" sz="2000" b="1" i="1" dirty="0"/>
              <a:t> – </a:t>
            </a:r>
            <a:r>
              <a:rPr lang="en-US" altLang="en-US" sz="2000" b="1" i="1" dirty="0"/>
              <a:t>“Big Picture”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8FFE-8558-1F42-8801-10BBADE0B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2" y="1301750"/>
            <a:ext cx="8974166" cy="47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7543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 dirty="0">
                <a:ea typeface="宋体" pitchFamily="2" charset="-122"/>
              </a:rPr>
              <a:t>Categoriza</a:t>
            </a:r>
            <a:r>
              <a:rPr lang="en-US" altLang="pt-BR" sz="2000" b="1" dirty="0" err="1">
                <a:ea typeface="宋体" pitchFamily="2" charset="-122"/>
              </a:rPr>
              <a:t>ções</a:t>
            </a:r>
            <a:r>
              <a:rPr lang="en-US" altLang="pt-BR" sz="2000" b="1" dirty="0">
                <a:ea typeface="宋体" pitchFamily="2" charset="-122"/>
              </a:rPr>
              <a:t> </a:t>
            </a:r>
            <a:r>
              <a:rPr lang="en-US" altLang="pt-BR" sz="2000" b="1" dirty="0" err="1">
                <a:ea typeface="宋体" pitchFamily="2" charset="-122"/>
              </a:rPr>
              <a:t>em</a:t>
            </a:r>
            <a:r>
              <a:rPr lang="en-US" altLang="pt-BR" sz="2000" b="1" dirty="0">
                <a:ea typeface="宋体" pitchFamily="2" charset="-122"/>
              </a:rPr>
              <a:t>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D012C-2CC1-3C42-A2D7-03E8248D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725065" cy="476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566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sp>
        <p:nvSpPr>
          <p:cNvPr id="28675" name="Espaço Reservado para Conteúdo 2"/>
          <p:cNvSpPr>
            <a:spLocks noGrp="1"/>
          </p:cNvSpPr>
          <p:nvPr>
            <p:ph idx="1"/>
          </p:nvPr>
        </p:nvSpPr>
        <p:spPr>
          <a:xfrm>
            <a:off x="428596" y="1071546"/>
            <a:ext cx="8497887" cy="5359400"/>
          </a:xfrm>
        </p:spPr>
        <p:txBody>
          <a:bodyPr/>
          <a:lstStyle/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Constru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ção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automação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em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residências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Manufatura;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Medicina 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diagn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óstica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acompanhamento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pacientes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ídia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 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Monitoramento de meio ambiente e sistemas de alerta;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Administra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ção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infra-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estrutura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Análise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monitoramento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i="1" dirty="0">
                <a:latin typeface="Calibri" pitchFamily="34" charset="0"/>
                <a:cs typeface="Calibri" pitchFamily="34" charset="0"/>
              </a:rPr>
              <a:t>grids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energéticos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Transporte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Melhor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qualidade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vida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;</a:t>
            </a:r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Pense em uma aplica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ção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provavelmente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poderá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se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ter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alguma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camada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IOT para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lhe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auxiliar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.</a:t>
            </a:r>
            <a:endParaRPr lang="pt-BR" altLang="pt-BR" sz="24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14488"/>
            <a:ext cx="7152089" cy="3514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pic>
        <p:nvPicPr>
          <p:cNvPr id="6146" name="Picture 2" descr="C:\Users\Jlopes\Desktop\Aula 02\Aula 02\internetofthings-iot-aseminar-ppt-by-mohankumarg-1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1546"/>
            <a:ext cx="9144000" cy="550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A2303-7945-BB4B-BA76-284C16DFF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6" y="857232"/>
            <a:ext cx="7668344" cy="574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1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/>
              <a:t>O que pode ser feito?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4DB39-B630-8046-A67A-2EAFDB9E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438557" cy="40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7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394A5-A1B5-1E4B-9E0F-9B64E27F0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8" y="1268760"/>
            <a:ext cx="856738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  <a:endParaRPr lang="pt-BR" altLang="en-US" sz="2000" i="1" dirty="0"/>
          </a:p>
        </p:txBody>
      </p:sp>
      <p:pic>
        <p:nvPicPr>
          <p:cNvPr id="1026" name="Picture 2" descr="C:\Users\Jlopes\Desktop\Aula 02\Aula 02\internet-of-things-iot-past-present-and-future-1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9142439" cy="5144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/>
              <a:t>Overview</a:t>
            </a:r>
          </a:p>
        </p:txBody>
      </p:sp>
      <p:sp>
        <p:nvSpPr>
          <p:cNvPr id="15363" name="Content Placeholder 2"/>
          <p:cNvSpPr txBox="1">
            <a:spLocks/>
          </p:cNvSpPr>
          <p:nvPr/>
        </p:nvSpPr>
        <p:spPr bwMode="auto">
          <a:xfrm>
            <a:off x="422275" y="1484784"/>
            <a:ext cx="829945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Trabalho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final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da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disciplina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Estrutura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em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IOT;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Ciclo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vida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em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projetos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IOT;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Como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nasce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um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projeto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em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IOT?;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Cases;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Atividades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práticas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III e IV: </a:t>
            </a:r>
          </a:p>
          <a:p>
            <a:pPr marL="685800" lvl="1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Sensor de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chuva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;</a:t>
            </a:r>
          </a:p>
          <a:p>
            <a:pPr marL="685800" lvl="1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RFID.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Avaliação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Próximos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passos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em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nossa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jornada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.</a:t>
            </a:r>
            <a:endParaRPr lang="en-US" altLang="pt-BR" sz="24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altLang="pt-BR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</a:p>
        </p:txBody>
      </p:sp>
      <p:pic>
        <p:nvPicPr>
          <p:cNvPr id="7170" name="Picture 2" descr="C:\Users\Jlopes\Desktop\Aula 02\Aula 02\internetofthings-iot-aseminar-ppt-by-mohankumarg-1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285860"/>
            <a:ext cx="6531004" cy="48659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  <a:endParaRPr lang="pt-BR" altLang="en-US" sz="2000" i="1" dirty="0"/>
          </a:p>
        </p:txBody>
      </p:sp>
      <p:pic>
        <p:nvPicPr>
          <p:cNvPr id="2050" name="Picture 2" descr="C:\Users\Jlopes\Desktop\Aula 02\Aula 02\internet-of-things-iot-past-present-and-future-16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1" y="1357298"/>
            <a:ext cx="9142439" cy="5144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  <a:endParaRPr lang="pt-BR" altLang="en-US" sz="2000" i="1" dirty="0"/>
          </a:p>
        </p:txBody>
      </p:sp>
      <p:pic>
        <p:nvPicPr>
          <p:cNvPr id="3074" name="Picture 2" descr="C:\Users\Jlopes\Desktop\Aula 02\Aula 02\internet-of-things-iot-past-present-and-future-1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1" y="1285860"/>
            <a:ext cx="9142439" cy="5144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  <a:endParaRPr lang="pt-BR" alt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4BD19-E1F9-014D-B470-500813362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O que pode ser feito?</a:t>
            </a:r>
          </a:p>
        </p:txBody>
      </p:sp>
      <p:pic>
        <p:nvPicPr>
          <p:cNvPr id="4" name="Picture 2" descr="C:\Users\Jlopes\Desktop\Aula 02\Aula 02\internet-of-things-iot-past-present-and-future-1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110" y="2214554"/>
            <a:ext cx="8934513" cy="2571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Desafios para a expansão em IOT</a:t>
            </a:r>
          </a:p>
        </p:txBody>
      </p:sp>
      <p:pic>
        <p:nvPicPr>
          <p:cNvPr id="8195" name="Picture 3" descr="C:\Users\Jlopes\Desktop\Aula 02\Aula 02\internet-of-things-iot-past-present-and-future-20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857364"/>
            <a:ext cx="7579947" cy="3500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Desafios gerais em IOT</a:t>
            </a:r>
          </a:p>
        </p:txBody>
      </p:sp>
      <p:pic>
        <p:nvPicPr>
          <p:cNvPr id="8194" name="Picture 2" descr="C:\Users\Jlopes\Desktop\Aula 02\Aula 02\internet-of-things-iot-past-present-and-future-2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785926"/>
            <a:ext cx="7897445" cy="3714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Desafios gerais em IOT</a:t>
            </a: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Escalabilidade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Criação de padrões e metodologias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technological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standardization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Inter operabilidade;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Complexidade de 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software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Volume de dados e interpretação;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Interação e comunicação em curtas distâncias;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Comunicação sem fio;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Tolerância a falhas.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Desafios gerais em IOT</a:t>
            </a: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Escalabilidade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Criação de padrões e metodologias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technological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standardization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Inter operabilidade;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Complexidade de 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software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Volume de dados e interpretação;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Interação e comunicação em curtas distâncias;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Comunicação sem fio;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Tolerância a falhas.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Desafios gerais em IOT</a:t>
            </a:r>
          </a:p>
        </p:txBody>
      </p:sp>
      <p:pic>
        <p:nvPicPr>
          <p:cNvPr id="9218" name="Picture 2" descr="C:\Users\Jlopes\Desktop\Aula 02\Aula 02\internetofthings-iot-aseminar-ppt-by-mohankumarg-1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857364"/>
            <a:ext cx="6627145" cy="3357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ítulo 1">
            <a:extLst>
              <a:ext uri="{FF2B5EF4-FFF2-40B4-BE49-F238E27FC236}">
                <a16:creationId xmlns:a16="http://schemas.microsoft.com/office/drawing/2014/main" id="{012F5BC6-F915-6241-B8DC-865B8D46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0"/>
            <a:ext cx="8675687" cy="857250"/>
          </a:xfrm>
        </p:spPr>
        <p:txBody>
          <a:bodyPr/>
          <a:lstStyle/>
          <a:p>
            <a:r>
              <a:rPr lang="pt-BR" altLang="en-US"/>
              <a:t>About Me</a:t>
            </a:r>
          </a:p>
        </p:txBody>
      </p:sp>
      <p:pic>
        <p:nvPicPr>
          <p:cNvPr id="10242" name="Imagem 8">
            <a:extLst>
              <a:ext uri="{FF2B5EF4-FFF2-40B4-BE49-F238E27FC236}">
                <a16:creationId xmlns:a16="http://schemas.microsoft.com/office/drawing/2014/main" id="{5F6E81CD-EE24-FE4A-9DBD-C652687F3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3665538"/>
            <a:ext cx="2808287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Imagem 10">
            <a:extLst>
              <a:ext uri="{FF2B5EF4-FFF2-40B4-BE49-F238E27FC236}">
                <a16:creationId xmlns:a16="http://schemas.microsoft.com/office/drawing/2014/main" id="{73C3435B-6E34-BD48-AE27-5B8F04E27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711575"/>
            <a:ext cx="207327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Imagem 12">
            <a:extLst>
              <a:ext uri="{FF2B5EF4-FFF2-40B4-BE49-F238E27FC236}">
                <a16:creationId xmlns:a16="http://schemas.microsoft.com/office/drawing/2014/main" id="{8749ED47-6257-294A-92F2-FF4AFCB0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436688"/>
            <a:ext cx="2082800" cy="2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17">
            <a:extLst>
              <a:ext uri="{FF2B5EF4-FFF2-40B4-BE49-F238E27FC236}">
                <a16:creationId xmlns:a16="http://schemas.microsoft.com/office/drawing/2014/main" id="{C7E871A8-18B6-4846-A223-1C420FAD1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1412875"/>
            <a:ext cx="1728787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21">
            <a:extLst>
              <a:ext uri="{FF2B5EF4-FFF2-40B4-BE49-F238E27FC236}">
                <a16:creationId xmlns:a16="http://schemas.microsoft.com/office/drawing/2014/main" id="{6FFB519A-88FB-224F-A2B8-EBA6FE4D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3863975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Box 2">
            <a:extLst>
              <a:ext uri="{FF2B5EF4-FFF2-40B4-BE49-F238E27FC236}">
                <a16:creationId xmlns:a16="http://schemas.microsoft.com/office/drawing/2014/main" id="{31FAB18A-50B5-6646-9DDC-AC715E29F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3394075"/>
            <a:ext cx="2663825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/>
              <a:t>Chief Data Officer </a:t>
            </a:r>
            <a:r>
              <a:rPr lang="en-US" altLang="en-US" sz="1200" dirty="0"/>
              <a:t>@ Lambda3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/>
              <a:t>3x Most Valuable Professional </a:t>
            </a:r>
            <a:r>
              <a:rPr lang="en-US" altLang="en-US" sz="1200" dirty="0"/>
              <a:t>– AI @Microsoft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2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 err="1"/>
              <a:t>Doutor</a:t>
            </a:r>
            <a:r>
              <a:rPr lang="en-US" altLang="en-US" sz="1200" dirty="0"/>
              <a:t> em </a:t>
            </a:r>
            <a:r>
              <a:rPr lang="en-US" altLang="en-US" sz="1200" dirty="0" err="1"/>
              <a:t>Engenharia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Elétrica</a:t>
            </a:r>
            <a:r>
              <a:rPr lang="en-US" altLang="en-US" sz="1200" dirty="0"/>
              <a:t> pela </a:t>
            </a:r>
            <a:r>
              <a:rPr lang="en-US" altLang="en-US" sz="1200" dirty="0" err="1"/>
              <a:t>Universidade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Presbiteriana</a:t>
            </a:r>
            <a:r>
              <a:rPr lang="en-US" altLang="en-US" sz="1200" dirty="0"/>
              <a:t> Mackenzie (UPM)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2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 err="1"/>
              <a:t>Organizador</a:t>
            </a:r>
            <a:r>
              <a:rPr lang="en-US" altLang="en-US" sz="1200" dirty="0"/>
              <a:t> da </a:t>
            </a:r>
            <a:r>
              <a:rPr lang="en-US" altLang="en-US" sz="1200" dirty="0" err="1"/>
              <a:t>comunidade</a:t>
            </a:r>
            <a:r>
              <a:rPr lang="en-US" altLang="en-US" sz="1200" dirty="0"/>
              <a:t> AI </a:t>
            </a:r>
            <a:r>
              <a:rPr lang="en-US" altLang="en-US" sz="1200" dirty="0" err="1"/>
              <a:t>Brasil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pesquisador</a:t>
            </a:r>
            <a:r>
              <a:rPr lang="en-US" altLang="en-US" sz="1200" dirty="0"/>
              <a:t> em </a:t>
            </a:r>
            <a:r>
              <a:rPr lang="en-US" altLang="en-US" sz="1200" i="1" dirty="0"/>
              <a:t>machine learning, cybersecurity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automação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controle</a:t>
            </a:r>
            <a:r>
              <a:rPr lang="en-US" altLang="en-US" sz="1200" dirty="0"/>
              <a:t>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766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Principais críticas quanto a sistemas IOT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395288" y="1571611"/>
            <a:ext cx="8497887" cy="4953013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Privacidade;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Segurança;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Autonomia e controle;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Controle social;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Manipulação política de informações;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Impacto no meio ambiente;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Influências morais nas tomadas de decisão (ética).</a:t>
            </a:r>
          </a:p>
        </p:txBody>
      </p:sp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Futuro em IOT</a:t>
            </a:r>
          </a:p>
        </p:txBody>
      </p:sp>
      <p:pic>
        <p:nvPicPr>
          <p:cNvPr id="10242" name="Picture 2" descr="C:\Users\Jlopes\Desktop\Aula 02\Aula 02\a-basic-ppt-on-internet-of-thingsiot-24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71612"/>
            <a:ext cx="6929486" cy="3876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7107" name="Imagem 5" descr="overview-of-internet-of-thing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175" y="928688"/>
            <a:ext cx="6851650" cy="592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8131" name="Imagem 3" descr="IoT-Map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5"/>
            <a:ext cx="9144000" cy="556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 dirty="0">
                <a:ea typeface="宋体" pitchFamily="2" charset="-122"/>
              </a:rPr>
              <a:t>Detalhamentos – IOT + Cloud </a:t>
            </a:r>
            <a:r>
              <a:rPr lang="pt-BR" altLang="pt-BR" sz="2000" b="1" dirty="0" err="1">
                <a:ea typeface="宋体" pitchFamily="2" charset="-122"/>
              </a:rPr>
              <a:t>Computing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4098" name="Picture 2" descr="Image result for cloud + iot">
            <a:extLst>
              <a:ext uri="{FF2B5EF4-FFF2-40B4-BE49-F238E27FC236}">
                <a16:creationId xmlns:a16="http://schemas.microsoft.com/office/drawing/2014/main" id="{D8BE0D46-91F2-428B-A27A-68274ECB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908720"/>
            <a:ext cx="6696744" cy="548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 dirty="0">
                <a:ea typeface="宋体" pitchFamily="2" charset="-122"/>
              </a:rPr>
              <a:t>Detalhamentos – IOT + Cloud = Futuro ou presente?</a:t>
            </a:r>
          </a:p>
        </p:txBody>
      </p:sp>
      <p:pic>
        <p:nvPicPr>
          <p:cNvPr id="5122" name="Picture 2" descr="Image result for cloud + iot">
            <a:extLst>
              <a:ext uri="{FF2B5EF4-FFF2-40B4-BE49-F238E27FC236}">
                <a16:creationId xmlns:a16="http://schemas.microsoft.com/office/drawing/2014/main" id="{B0F404F8-922F-4DDC-B6DC-D3C9507D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857487" cy="496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 – Detecção de Chuva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340768"/>
            <a:ext cx="8299450" cy="429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Os sensores de chuva são usados ​​na detecção de água, além do que um sensor de umidade pode de fato detectar.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Como funciona: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O sensor de chuva detecta a água que “encharca” os circuitos nos fios impressos de sua placa de sensor;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A placa do sensor atua então como um resistor variável que muda de 100k ohms, quando úmido, para 2M ohms quando seco;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Em resumo, quanto mais úmida a placa, mais corrente será conduzida.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617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I – Detecção de Chuva</a:t>
            </a:r>
          </a:p>
        </p:txBody>
      </p:sp>
      <p:pic>
        <p:nvPicPr>
          <p:cNvPr id="4" name="Imagem 3" descr="Uma imagem contendo circuito&#10;&#10;Descrição gerada automaticamente">
            <a:extLst>
              <a:ext uri="{FF2B5EF4-FFF2-40B4-BE49-F238E27FC236}">
                <a16:creationId xmlns:a16="http://schemas.microsoft.com/office/drawing/2014/main" id="{47559514-7715-4E72-B2B6-64849FEEC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24744"/>
            <a:ext cx="6582420" cy="54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06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 – Detecção de Chuva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340768"/>
            <a:ext cx="8299450" cy="429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Teste: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Testando o sensor de chuva: </a:t>
            </a:r>
          </a:p>
          <a:p>
            <a:pPr marL="685800" lvl="1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1143000" lvl="2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Conecte a pinagem VCC a uma fonte de energia de 5v e ao GND;</a:t>
            </a:r>
          </a:p>
          <a:p>
            <a:pPr marL="1143000" lvl="2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Tente colocar algumas gotas de água na placa de detecção do sensor de chuva e o LED D0 deve acender.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9433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340768"/>
            <a:ext cx="8299450" cy="429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O RFID, ou identificação por radiofrequência, é um sistema para transferência de dados em distâncias curtas (geralmente menos de 15 cm);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Geralmente, apenas um dos dois dispositivos precisa ser alimentado, enquanto o outro é um dispositivo passivo;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400" dirty="0">
              <a:latin typeface="Calibri" pitchFamily="34" charset="0"/>
            </a:endParaRP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400" dirty="0">
                <a:latin typeface="Calibri" pitchFamily="34" charset="0"/>
              </a:rPr>
              <a:t>A desvantagem é que o leitor e o dispositivo passivo devem estar muito próximos e podem conter apenas poucos dados.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16730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3"/>
          <p:cNvSpPr>
            <a:spLocks noGrp="1"/>
          </p:cNvSpPr>
          <p:nvPr>
            <p:ph type="ctrTitle"/>
          </p:nvPr>
        </p:nvSpPr>
        <p:spPr>
          <a:xfrm>
            <a:off x="468313" y="116632"/>
            <a:ext cx="7127875" cy="792162"/>
          </a:xfrm>
        </p:spPr>
        <p:txBody>
          <a:bodyPr/>
          <a:lstStyle/>
          <a:p>
            <a:r>
              <a:rPr lang="en-US" altLang="en-US" sz="2400" dirty="0" err="1"/>
              <a:t>Trabalho</a:t>
            </a:r>
            <a:r>
              <a:rPr lang="en-US" altLang="en-US" sz="2400" dirty="0"/>
              <a:t> Final – </a:t>
            </a:r>
            <a:r>
              <a:rPr lang="en-US" altLang="en-US" sz="2400" dirty="0" err="1"/>
              <a:t>Pontos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Importantes</a:t>
            </a:r>
            <a:br>
              <a:rPr lang="en-US" altLang="en-US" sz="2400" dirty="0"/>
            </a:br>
            <a:r>
              <a:rPr lang="en-US" altLang="en-US" sz="2400" dirty="0" err="1"/>
              <a:t>Aplicações</a:t>
            </a:r>
            <a:r>
              <a:rPr lang="en-US" altLang="en-US" sz="2400" dirty="0"/>
              <a:t> de IOT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29A529-4CC4-4C5C-89A4-BEFD1CD69992}"/>
              </a:ext>
            </a:extLst>
          </p:cNvPr>
          <p:cNvSpPr txBox="1">
            <a:spLocks/>
          </p:cNvSpPr>
          <p:nvPr/>
        </p:nvSpPr>
        <p:spPr>
          <a:xfrm>
            <a:off x="468313" y="1700213"/>
            <a:ext cx="8299450" cy="3930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Por </a:t>
            </a:r>
            <a:r>
              <a:rPr lang="en-US" sz="2400" dirty="0" err="1"/>
              <a:t>onde</a:t>
            </a:r>
            <a:r>
              <a:rPr lang="en-US" sz="2400" dirty="0"/>
              <a:t> </a:t>
            </a:r>
            <a:r>
              <a:rPr lang="en-US" sz="2400" dirty="0" err="1"/>
              <a:t>começar</a:t>
            </a:r>
            <a:r>
              <a:rPr lang="en-US" sz="2400" dirty="0"/>
              <a:t>? 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en-US" sz="2000" dirty="0" err="1"/>
              <a:t>Pesquisem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sites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i="1" dirty="0" err="1"/>
              <a:t>instructables.com</a:t>
            </a:r>
            <a:r>
              <a:rPr lang="en-US" sz="2000" i="1" dirty="0"/>
              <a:t>, </a:t>
            </a:r>
            <a:r>
              <a:rPr lang="en-US" sz="2000" i="1" dirty="0" err="1"/>
              <a:t>hackster.io</a:t>
            </a:r>
            <a:r>
              <a:rPr lang="en-US" sz="2000" i="1" dirty="0"/>
              <a:t> </a:t>
            </a:r>
            <a:r>
              <a:rPr lang="en-US" sz="2000" dirty="0"/>
              <a:t>e </a:t>
            </a:r>
            <a:r>
              <a:rPr lang="en-US" sz="2000" dirty="0" err="1"/>
              <a:t>nos</a:t>
            </a:r>
            <a:r>
              <a:rPr lang="en-US" sz="2000" dirty="0"/>
              <a:t> sites da </a:t>
            </a:r>
            <a:r>
              <a:rPr lang="en-US" sz="2000" dirty="0" err="1"/>
              <a:t>fornecedora</a:t>
            </a:r>
            <a:r>
              <a:rPr lang="en-US" sz="2000" dirty="0"/>
              <a:t> de </a:t>
            </a:r>
            <a:r>
              <a:rPr lang="en-US" sz="2000" i="1" dirty="0"/>
              <a:t>cloud</a:t>
            </a:r>
            <a:r>
              <a:rPr lang="en-US" sz="2000" dirty="0"/>
              <a:t> de </a:t>
            </a:r>
            <a:r>
              <a:rPr lang="en-US" sz="2000" dirty="0" err="1"/>
              <a:t>sua</a:t>
            </a:r>
            <a:r>
              <a:rPr lang="en-US" sz="2000" dirty="0"/>
              <a:t> </a:t>
            </a:r>
            <a:r>
              <a:rPr lang="en-US" sz="2000" dirty="0" err="1"/>
              <a:t>preferência</a:t>
            </a:r>
            <a:r>
              <a:rPr lang="en-US" sz="2000" dirty="0"/>
              <a:t>!</a:t>
            </a:r>
          </a:p>
          <a:p>
            <a:pPr>
              <a:defRPr/>
            </a:pPr>
            <a:endParaRPr lang="en-US" sz="2400" dirty="0"/>
          </a:p>
        </p:txBody>
      </p:sp>
      <p:pic>
        <p:nvPicPr>
          <p:cNvPr id="6146" name="Picture 2" descr="Image result for instructables">
            <a:extLst>
              <a:ext uri="{FF2B5EF4-FFF2-40B4-BE49-F238E27FC236}">
                <a16:creationId xmlns:a16="http://schemas.microsoft.com/office/drawing/2014/main" id="{C179F4F4-A7C0-49CA-BF31-FAB62892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07" y="3665538"/>
            <a:ext cx="3760061" cy="29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3592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1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628800"/>
            <a:ext cx="8299450" cy="400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1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SDA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10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2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SCK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13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3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MOSI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11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4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MISO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12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5</a:t>
            </a:r>
            <a:r>
              <a:rPr lang="pt-BR" sz="2000" dirty="0">
                <a:latin typeface="Calibri" pitchFamily="34" charset="0"/>
              </a:rPr>
              <a:t>: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b="1" dirty="0">
                <a:latin typeface="Calibri" pitchFamily="34" charset="0"/>
              </a:rPr>
              <a:t> IRQ</a:t>
            </a:r>
            <a:r>
              <a:rPr lang="pt-BR" sz="2000" dirty="0">
                <a:latin typeface="Calibri" pitchFamily="34" charset="0"/>
              </a:rPr>
              <a:t> não deve ser conectado 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6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GND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b="1" dirty="0">
                <a:latin typeface="Calibri" pitchFamily="34" charset="0"/>
              </a:rPr>
              <a:t>terra  (GND) </a:t>
            </a:r>
            <a:r>
              <a:rPr lang="pt-BR" sz="2000" dirty="0">
                <a:latin typeface="Calibri" pitchFamily="34" charset="0"/>
              </a:rPr>
              <a:t>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7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b="1" dirty="0">
                <a:latin typeface="Calibri" pitchFamily="34" charset="0"/>
              </a:rPr>
              <a:t>RST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5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8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b="1" dirty="0">
                <a:latin typeface="Calibri" pitchFamily="34" charset="0"/>
              </a:rPr>
              <a:t>-3.3V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b="1" dirty="0">
                <a:latin typeface="Calibri" pitchFamily="34" charset="0"/>
              </a:rPr>
              <a:t>3.3v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.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129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II – RFID – Esquemático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623731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pPr algn="ctr"/>
            <a:r>
              <a:rPr lang="pt-BR" sz="1600" dirty="0"/>
              <a:t>Referência: https://www.instructables.com/id/Arduino-Wiring-and-Programming-of-RFID-Sensor/</a:t>
            </a:r>
          </a:p>
        </p:txBody>
      </p:sp>
      <p:pic>
        <p:nvPicPr>
          <p:cNvPr id="5122" name="Picture 2" descr="C:\Users\Jlopes\Desktop\Aula 04 - Robótica e IOT\Aula 4 - Robotica e IOT\Figura 5 - RFI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12" y="2060848"/>
            <a:ext cx="9031288" cy="3397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590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1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628800"/>
            <a:ext cx="8299450" cy="400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1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SDA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10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2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SCK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13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3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MOSI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11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4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MISO</a:t>
            </a:r>
            <a:r>
              <a:rPr lang="pt-BR" sz="2000" dirty="0">
                <a:latin typeface="Calibri" pitchFamily="34" charset="0"/>
              </a:rPr>
              <a:t> no RFID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12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5</a:t>
            </a:r>
            <a:r>
              <a:rPr lang="pt-BR" sz="2000" dirty="0">
                <a:latin typeface="Calibri" pitchFamily="34" charset="0"/>
              </a:rPr>
              <a:t>: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b="1" dirty="0">
                <a:latin typeface="Calibri" pitchFamily="34" charset="0"/>
              </a:rPr>
              <a:t> IRQ</a:t>
            </a:r>
            <a:r>
              <a:rPr lang="pt-BR" sz="2000" dirty="0">
                <a:latin typeface="Calibri" pitchFamily="34" charset="0"/>
              </a:rPr>
              <a:t> não deve ser conectado 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6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GND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b="1" dirty="0">
                <a:latin typeface="Calibri" pitchFamily="34" charset="0"/>
              </a:rPr>
              <a:t>terra  (GND) </a:t>
            </a:r>
            <a:r>
              <a:rPr lang="pt-BR" sz="2000" dirty="0">
                <a:latin typeface="Calibri" pitchFamily="34" charset="0"/>
              </a:rPr>
              <a:t>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7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b="1" dirty="0">
                <a:latin typeface="Calibri" pitchFamily="34" charset="0"/>
              </a:rPr>
              <a:t>RST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dirty="0" err="1">
                <a:latin typeface="Calibri" pitchFamily="34" charset="0"/>
              </a:rPr>
              <a:t>slot</a:t>
            </a:r>
            <a:r>
              <a:rPr lang="pt-BR" sz="2000" dirty="0">
                <a:latin typeface="Calibri" pitchFamily="34" charset="0"/>
              </a:rPr>
              <a:t> </a:t>
            </a:r>
            <a:r>
              <a:rPr lang="pt-BR" sz="2000" b="1" dirty="0">
                <a:latin typeface="Calibri" pitchFamily="34" charset="0"/>
              </a:rPr>
              <a:t>Digital 5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b="1" dirty="0">
                <a:latin typeface="Calibri" pitchFamily="34" charset="0"/>
              </a:rPr>
              <a:t>Etapa 8</a:t>
            </a:r>
            <a:r>
              <a:rPr lang="pt-BR" sz="2000" dirty="0">
                <a:latin typeface="Calibri" pitchFamily="34" charset="0"/>
              </a:rPr>
              <a:t>: Conecte o </a:t>
            </a:r>
            <a:r>
              <a:rPr lang="pt-BR" sz="2000" b="1" dirty="0">
                <a:latin typeface="Calibri" pitchFamily="34" charset="0"/>
              </a:rPr>
              <a:t>-3.3V</a:t>
            </a:r>
            <a:r>
              <a:rPr lang="pt-BR" sz="2000" dirty="0">
                <a:latin typeface="Calibri" pitchFamily="34" charset="0"/>
              </a:rPr>
              <a:t> ao </a:t>
            </a:r>
            <a:r>
              <a:rPr lang="pt-BR" sz="2000" b="1" dirty="0">
                <a:latin typeface="Calibri" pitchFamily="34" charset="0"/>
              </a:rPr>
              <a:t>3.3v</a:t>
            </a:r>
            <a:r>
              <a:rPr lang="pt-BR" sz="2000" dirty="0">
                <a:latin typeface="Calibri" pitchFamily="34" charset="0"/>
              </a:rPr>
              <a:t> da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.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64038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II – RFID - Esquemático</a:t>
            </a:r>
          </a:p>
        </p:txBody>
      </p:sp>
      <p:pic>
        <p:nvPicPr>
          <p:cNvPr id="6146" name="Picture 2" descr="C:\Users\Jlopes\Desktop\Aula 04 - Robótica e IOT\Aula 4 - Robotica e IOT\Figura 6 - RFI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455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2279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2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196752"/>
            <a:ext cx="8299450" cy="443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1. Faça o </a:t>
            </a:r>
            <a:r>
              <a:rPr lang="pt-BR" sz="2000" i="1" dirty="0">
                <a:latin typeface="Calibri" pitchFamily="34" charset="0"/>
              </a:rPr>
              <a:t>download</a:t>
            </a:r>
            <a:r>
              <a:rPr lang="pt-BR" sz="2000" dirty="0">
                <a:latin typeface="Calibri" pitchFamily="34" charset="0"/>
              </a:rPr>
              <a:t> da biblioteca </a:t>
            </a:r>
            <a:r>
              <a:rPr lang="pt-BR" sz="2000" b="1" dirty="0" err="1">
                <a:latin typeface="Calibri" pitchFamily="34" charset="0"/>
              </a:rPr>
              <a:t>AddicoreRFID</a:t>
            </a:r>
            <a:r>
              <a:rPr lang="pt-BR" sz="2000" dirty="0">
                <a:latin typeface="Calibri" pitchFamily="34" charset="0"/>
              </a:rPr>
              <a:t>, que precisa ser adicionada como biblioteca na IDE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 (assim como feito nas aulas anteriores);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2. Abra a IDE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 e navegue até </a:t>
            </a:r>
            <a:r>
              <a:rPr lang="pt-BR" sz="2000" i="1" dirty="0">
                <a:latin typeface="Calibri" pitchFamily="34" charset="0"/>
              </a:rPr>
              <a:t>Sketch</a:t>
            </a:r>
            <a:r>
              <a:rPr lang="pt-BR" sz="2000" dirty="0">
                <a:latin typeface="Calibri" pitchFamily="34" charset="0"/>
              </a:rPr>
              <a:t> &gt; Include </a:t>
            </a:r>
            <a:r>
              <a:rPr lang="pt-BR" sz="2000" dirty="0" err="1">
                <a:latin typeface="Calibri" pitchFamily="34" charset="0"/>
              </a:rPr>
              <a:t>Library</a:t>
            </a:r>
            <a:r>
              <a:rPr lang="pt-BR" sz="2000" dirty="0">
                <a:latin typeface="Calibri" pitchFamily="34" charset="0"/>
              </a:rPr>
              <a:t>. Um menu suspenso aparecerá. Clique na opção "Adicionar  Biblioteca .ZIP ...“;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3. Uma janela será aberta. Navegue até o local em que a biblioteca </a:t>
            </a:r>
            <a:r>
              <a:rPr lang="pt-BR" sz="2000" b="1" dirty="0" err="1">
                <a:latin typeface="Calibri" pitchFamily="34" charset="0"/>
              </a:rPr>
              <a:t>AddicoreRFID</a:t>
            </a:r>
            <a:r>
              <a:rPr lang="pt-BR" sz="2000" dirty="0">
                <a:latin typeface="Calibri" pitchFamily="34" charset="0"/>
              </a:rPr>
              <a:t> que você baixou acima está atualmente localizada e abra-a;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Após a instalação da biblioteca, o lado inferior esquerdo do IDE deve dizer "Biblioteca adicionada às suas bibliotecas. Marque o menu 'Incluir biblioteca'" 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4. Você pode confirmar que a biblioteca foi instalada navegando novamente para </a:t>
            </a:r>
            <a:r>
              <a:rPr lang="pt-BR" sz="2000" i="1" dirty="0">
                <a:latin typeface="Calibri" pitchFamily="34" charset="0"/>
              </a:rPr>
              <a:t>Sketch</a:t>
            </a:r>
            <a:r>
              <a:rPr lang="pt-BR" sz="2000" dirty="0">
                <a:latin typeface="Calibri" pitchFamily="34" charset="0"/>
              </a:rPr>
              <a:t> &gt; Incluir biblioteca. A biblioteca </a:t>
            </a:r>
            <a:r>
              <a:rPr lang="pt-BR" sz="2000" b="1" dirty="0" err="1">
                <a:latin typeface="Calibri" pitchFamily="34" charset="0"/>
              </a:rPr>
              <a:t>AddicoreRFID</a:t>
            </a:r>
            <a:r>
              <a:rPr lang="pt-BR" sz="2000" dirty="0">
                <a:latin typeface="Calibri" pitchFamily="34" charset="0"/>
              </a:rPr>
              <a:t> agora deve aparecer na lista de "Bibliotecas contribuídas."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4989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3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196752"/>
            <a:ext cx="8299450" cy="443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1. Reinicie a IDE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 fechando todas as janelas abertas no momento e, em seguida, abrindo a IDE novamente;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2. Quando a IDE for aberta, navegue até Arquivo &gt; Exemplos &gt; </a:t>
            </a:r>
            <a:r>
              <a:rPr lang="pt-BR" sz="2000" dirty="0" err="1">
                <a:latin typeface="Calibri" pitchFamily="34" charset="0"/>
              </a:rPr>
              <a:t>AddicoreRFID</a:t>
            </a:r>
            <a:r>
              <a:rPr lang="pt-BR" sz="2000" dirty="0"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3. Selecione o esboço </a:t>
            </a:r>
            <a:r>
              <a:rPr lang="pt-BR" sz="2000" b="1" dirty="0">
                <a:latin typeface="Calibri" pitchFamily="34" charset="0"/>
              </a:rPr>
              <a:t>"</a:t>
            </a:r>
            <a:r>
              <a:rPr lang="pt-BR" sz="2000" b="1" dirty="0" err="1">
                <a:latin typeface="Calibri" pitchFamily="34" charset="0"/>
              </a:rPr>
              <a:t>Addicore_RFID_Example</a:t>
            </a:r>
            <a:r>
              <a:rPr lang="pt-BR" sz="2000" b="1" dirty="0">
                <a:latin typeface="Calibri" pitchFamily="34" charset="0"/>
              </a:rPr>
              <a:t>"</a:t>
            </a:r>
            <a:r>
              <a:rPr lang="pt-BR" sz="2000" dirty="0">
                <a:latin typeface="Calibri" pitchFamily="34" charset="0"/>
              </a:rPr>
              <a:t>. Isso abrirá um esboço que usaremos com o módulo RFID que conectamos ao nosso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 anteriormente;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pt-BR" sz="20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pt-BR" sz="2000" dirty="0">
                <a:latin typeface="Calibri" pitchFamily="34" charset="0"/>
              </a:rPr>
              <a:t>4. Agora conecte a </a:t>
            </a:r>
            <a:r>
              <a:rPr lang="pt-BR" sz="2000" dirty="0" err="1">
                <a:latin typeface="Calibri" pitchFamily="34" charset="0"/>
              </a:rPr>
              <a:t>Arduino</a:t>
            </a:r>
            <a:r>
              <a:rPr lang="pt-BR" sz="2000" dirty="0">
                <a:latin typeface="Calibri" pitchFamily="34" charset="0"/>
              </a:rPr>
              <a:t> ao computador e faça o </a:t>
            </a:r>
            <a:r>
              <a:rPr lang="pt-BR" sz="2000" i="1" dirty="0" err="1">
                <a:latin typeface="Calibri" pitchFamily="34" charset="0"/>
              </a:rPr>
              <a:t>upload</a:t>
            </a:r>
            <a:r>
              <a:rPr lang="pt-BR" sz="2000" dirty="0">
                <a:latin typeface="Calibri" pitchFamily="34" charset="0"/>
              </a:rPr>
              <a:t> do código.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74434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4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196752"/>
            <a:ext cx="8299450" cy="443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pt-BR" sz="2000" dirty="0">
                <a:latin typeface="+mn-lt"/>
              </a:rPr>
              <a:t>1. Com a </a:t>
            </a:r>
            <a:r>
              <a:rPr lang="pt-BR" sz="2000" dirty="0" err="1">
                <a:latin typeface="+mn-lt"/>
              </a:rPr>
              <a:t>Arduino</a:t>
            </a:r>
            <a:r>
              <a:rPr lang="pt-BR" sz="2000" dirty="0">
                <a:latin typeface="+mn-lt"/>
              </a:rPr>
              <a:t> programada com o </a:t>
            </a:r>
            <a:r>
              <a:rPr lang="pt-BR" sz="2000" i="1" dirty="0">
                <a:latin typeface="+mn-lt"/>
              </a:rPr>
              <a:t>sketch</a:t>
            </a:r>
            <a:r>
              <a:rPr lang="pt-BR" sz="2000" dirty="0">
                <a:latin typeface="+mn-lt"/>
              </a:rPr>
              <a:t> </a:t>
            </a:r>
            <a:r>
              <a:rPr lang="pt-BR" sz="2000" b="1" dirty="0">
                <a:latin typeface="+mn-lt"/>
              </a:rPr>
              <a:t>“</a:t>
            </a:r>
            <a:r>
              <a:rPr lang="pt-BR" sz="2000" b="1" dirty="0" err="1">
                <a:latin typeface="+mn-lt"/>
              </a:rPr>
              <a:t>Addicore_RFID_Example</a:t>
            </a:r>
            <a:r>
              <a:rPr lang="pt-BR" sz="2000" b="1" dirty="0">
                <a:latin typeface="+mn-lt"/>
              </a:rPr>
              <a:t>”</a:t>
            </a:r>
            <a:r>
              <a:rPr lang="pt-BR" sz="2000" dirty="0">
                <a:latin typeface="+mn-lt"/>
              </a:rPr>
              <a:t>, e ainda conectada ao computador, abra o monitor serial clicando no ícone </a:t>
            </a:r>
            <a:r>
              <a:rPr lang="pt-BR" sz="2000" b="1" dirty="0">
                <a:latin typeface="+mn-lt"/>
              </a:rPr>
              <a:t>Serial Monitor</a:t>
            </a:r>
            <a:r>
              <a:rPr lang="pt-BR" sz="2000" dirty="0">
                <a:latin typeface="+mn-lt"/>
              </a:rPr>
              <a:t> ou pressionando </a:t>
            </a:r>
            <a:r>
              <a:rPr lang="pt-BR" sz="2000" b="1" dirty="0">
                <a:latin typeface="+mn-lt"/>
              </a:rPr>
              <a:t>CTRL + SHIFT + M</a:t>
            </a:r>
            <a:r>
              <a:rPr lang="pt-BR" sz="2000" dirty="0">
                <a:latin typeface="+mn-lt"/>
              </a:rPr>
              <a:t>;</a:t>
            </a:r>
            <a:br>
              <a:rPr lang="pt-BR" sz="2000" dirty="0">
                <a:latin typeface="+mn-lt"/>
              </a:rPr>
            </a:b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2. Se ainda não estiver selecionado, defina a taxa de transmissão serial como </a:t>
            </a:r>
            <a:r>
              <a:rPr lang="pt-BR" sz="2000" b="1" dirty="0">
                <a:latin typeface="+mn-lt"/>
              </a:rPr>
              <a:t>9600 </a:t>
            </a:r>
            <a:r>
              <a:rPr lang="pt-BR" sz="2000" b="1" dirty="0" err="1">
                <a:latin typeface="+mn-lt"/>
              </a:rPr>
              <a:t>bauds</a:t>
            </a:r>
            <a:r>
              <a:rPr lang="pt-BR" sz="2000" dirty="0">
                <a:latin typeface="+mn-lt"/>
              </a:rPr>
              <a:t>, clicando na seleção no canto inferior direito da janela do </a:t>
            </a:r>
            <a:r>
              <a:rPr lang="pt-BR" sz="2000" b="1" dirty="0">
                <a:latin typeface="+mn-lt"/>
              </a:rPr>
              <a:t>Serial Monitor</a:t>
            </a:r>
            <a:r>
              <a:rPr lang="pt-BR" sz="2000" dirty="0">
                <a:latin typeface="+mn-lt"/>
              </a:rPr>
              <a:t>, como mostrado a seguir;</a:t>
            </a:r>
            <a:br>
              <a:rPr lang="pt-BR" sz="2000" dirty="0">
                <a:latin typeface="+mn-lt"/>
              </a:rPr>
            </a:b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3. Agora pegue um dos </a:t>
            </a:r>
            <a:r>
              <a:rPr lang="pt-BR" sz="2000" b="1" dirty="0">
                <a:latin typeface="+mn-lt"/>
              </a:rPr>
              <a:t>cartões ou </a:t>
            </a:r>
            <a:r>
              <a:rPr lang="pt-BR" sz="2000" b="1" i="1" dirty="0" err="1">
                <a:latin typeface="+mn-lt"/>
              </a:rPr>
              <a:t>fobs</a:t>
            </a:r>
            <a:r>
              <a:rPr lang="pt-BR" sz="2000" b="1" i="1" dirty="0">
                <a:latin typeface="+mn-lt"/>
              </a:rPr>
              <a:t> </a:t>
            </a:r>
            <a:r>
              <a:rPr lang="pt-BR" sz="2000" b="1" dirty="0">
                <a:latin typeface="+mn-lt"/>
              </a:rPr>
              <a:t> RFID</a:t>
            </a:r>
            <a:r>
              <a:rPr lang="pt-BR" sz="2000" dirty="0">
                <a:latin typeface="+mn-lt"/>
              </a:rPr>
              <a:t> (chaveiro) que vieram no seu </a:t>
            </a:r>
            <a:r>
              <a:rPr lang="pt-BR" sz="2000" i="1" dirty="0">
                <a:latin typeface="+mn-lt"/>
              </a:rPr>
              <a:t>kit</a:t>
            </a:r>
            <a:r>
              <a:rPr lang="pt-BR" sz="2000" dirty="0">
                <a:latin typeface="+mn-lt"/>
              </a:rPr>
              <a:t> e segure-o próximo ao gráfico branco impresso em seu </a:t>
            </a:r>
            <a:r>
              <a:rPr lang="pt-BR" sz="2000" b="1" dirty="0">
                <a:latin typeface="+mn-lt"/>
              </a:rPr>
              <a:t>módulo RFID-RC522</a:t>
            </a:r>
            <a:r>
              <a:rPr lang="pt-BR" sz="2000" dirty="0">
                <a:latin typeface="+mn-lt"/>
              </a:rPr>
              <a:t>;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4. Depois que o módulo tiver lido a etiqueta RFID, o </a:t>
            </a:r>
            <a:r>
              <a:rPr lang="pt-BR" sz="2000" b="1" dirty="0">
                <a:latin typeface="+mn-lt"/>
              </a:rPr>
              <a:t>Serial Monitor</a:t>
            </a:r>
            <a:r>
              <a:rPr lang="pt-BR" sz="2000" dirty="0">
                <a:latin typeface="+mn-lt"/>
              </a:rPr>
              <a:t> deverá mostrar uma mensagem programada anteriormente.</a:t>
            </a:r>
          </a:p>
          <a:p>
            <a:endParaRPr lang="pt-BR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714352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4</a:t>
            </a:r>
            <a:endParaRPr lang="pt-BR" altLang="en-US" sz="2400" dirty="0"/>
          </a:p>
        </p:txBody>
      </p:sp>
      <p:pic>
        <p:nvPicPr>
          <p:cNvPr id="7170" name="Picture 2" descr="C:\Users\Jlopes\Desktop\Aula 04 - Robótica e IOT\Aula 4 - Robotica e IOT\Figura 7 - RFI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6832"/>
            <a:ext cx="9144000" cy="3157825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0" y="623731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pPr algn="ctr"/>
            <a:r>
              <a:rPr lang="pt-BR" sz="1600" dirty="0"/>
              <a:t>Referência: https://www.instructables.com/id/Arduino-Wiring-and-Programming-of-RFID-Sensor/</a:t>
            </a:r>
          </a:p>
        </p:txBody>
      </p:sp>
    </p:spTree>
    <p:extLst>
      <p:ext uri="{BB962C8B-B14F-4D97-AF65-F5344CB8AC3E}">
        <p14:creationId xmlns:p14="http://schemas.microsoft.com/office/powerpoint/2010/main" val="341936678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5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196752"/>
            <a:ext cx="8299450" cy="443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pt-BR" sz="2000" dirty="0">
                <a:latin typeface="+mn-lt"/>
              </a:rPr>
              <a:t>5. Anote o número de série. Ele está localizado na última linha de dados, sendo o primeiro número (não o 100001, 1010101), deve parecer um número regular como "59" ou "68 “;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6. Agora feche o </a:t>
            </a:r>
            <a:r>
              <a:rPr lang="pt-BR" sz="2000" b="1" dirty="0">
                <a:latin typeface="+mn-lt"/>
              </a:rPr>
              <a:t>monitor serial </a:t>
            </a:r>
            <a:r>
              <a:rPr lang="pt-BR" sz="2000" dirty="0">
                <a:latin typeface="+mn-lt"/>
              </a:rPr>
              <a:t>e insira esse número no código do esboço </a:t>
            </a:r>
            <a:r>
              <a:rPr lang="pt-BR" sz="2000" dirty="0" err="1">
                <a:latin typeface="+mn-lt"/>
              </a:rPr>
              <a:t>AddicoreRFID</a:t>
            </a:r>
            <a:r>
              <a:rPr lang="pt-BR" sz="2000" dirty="0">
                <a:latin typeface="+mn-lt"/>
              </a:rPr>
              <a:t>, no seguinte trecho:</a:t>
            </a:r>
          </a:p>
          <a:p>
            <a:endParaRPr lang="pt-BR" sz="2000" dirty="0">
              <a:latin typeface="+mn-lt"/>
            </a:endParaRPr>
          </a:p>
          <a:p>
            <a:r>
              <a:rPr lang="en-US" sz="2000" b="1" dirty="0">
                <a:latin typeface="+mn-lt"/>
              </a:rPr>
              <a:t>//Should really check all pairs, but for now we'll just use the first</a:t>
            </a:r>
          </a:p>
          <a:p>
            <a:endParaRPr lang="en-US" sz="2000" b="1" dirty="0">
              <a:latin typeface="+mn-lt"/>
            </a:endParaRPr>
          </a:p>
          <a:p>
            <a:r>
              <a:rPr lang="en-US" sz="2000" b="1" dirty="0">
                <a:latin typeface="+mn-lt"/>
              </a:rPr>
              <a:t>if (</a:t>
            </a:r>
            <a:r>
              <a:rPr lang="en-US" sz="2000" b="1" dirty="0" err="1">
                <a:latin typeface="+mn-lt"/>
              </a:rPr>
              <a:t>str</a:t>
            </a:r>
            <a:r>
              <a:rPr lang="en-US" sz="2000" b="1" dirty="0">
                <a:latin typeface="+mn-lt"/>
              </a:rPr>
              <a:t>[0] ==156)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* Substitua esse "156" pelo número que você obteve do </a:t>
            </a:r>
            <a:r>
              <a:rPr lang="pt-BR" sz="2000" b="1" dirty="0">
                <a:latin typeface="+mn-lt"/>
              </a:rPr>
              <a:t>monitor serial</a:t>
            </a:r>
            <a:r>
              <a:rPr lang="pt-BR" sz="2000" dirty="0">
                <a:latin typeface="+mn-lt"/>
              </a:rPr>
              <a:t> quando digitalizou o seu cartão ou </a:t>
            </a:r>
            <a:r>
              <a:rPr lang="pt-BR" sz="2000" i="1" dirty="0" err="1">
                <a:latin typeface="+mn-lt"/>
              </a:rPr>
              <a:t>fob</a:t>
            </a:r>
            <a:r>
              <a:rPr lang="pt-BR" sz="2000" dirty="0">
                <a:latin typeface="+mn-lt"/>
              </a:rPr>
              <a:t> RFID;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Junto com isso, você pode alterar a mensagem de </a:t>
            </a:r>
            <a:r>
              <a:rPr lang="pt-BR" sz="2000" b="1" dirty="0">
                <a:latin typeface="+mn-lt"/>
              </a:rPr>
              <a:t>"Olá alunos da turma 7IA!”</a:t>
            </a:r>
            <a:r>
              <a:rPr lang="pt-BR" sz="2000" dirty="0">
                <a:latin typeface="+mn-lt"/>
              </a:rPr>
              <a:t> para qualquer mensagem que você desejar. </a:t>
            </a:r>
          </a:p>
        </p:txBody>
      </p:sp>
    </p:spTree>
    <p:extLst>
      <p:ext uri="{BB962C8B-B14F-4D97-AF65-F5344CB8AC3E}">
        <p14:creationId xmlns:p14="http://schemas.microsoft.com/office/powerpoint/2010/main" val="107949444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sz="2400" dirty="0"/>
              <a:t>Atividade II – RFID – Etapa 5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196752"/>
            <a:ext cx="8299450" cy="443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pt-BR" sz="2000" dirty="0">
                <a:latin typeface="+mn-lt"/>
              </a:rPr>
              <a:t>7. Finalmente, faça o </a:t>
            </a:r>
            <a:r>
              <a:rPr lang="pt-BR" sz="2000" i="1" dirty="0" err="1">
                <a:latin typeface="+mn-lt"/>
              </a:rPr>
              <a:t>upload</a:t>
            </a:r>
            <a:r>
              <a:rPr lang="pt-BR" sz="2000" i="1" dirty="0">
                <a:latin typeface="+mn-lt"/>
              </a:rPr>
              <a:t> </a:t>
            </a:r>
            <a:r>
              <a:rPr lang="pt-BR" sz="2000" dirty="0">
                <a:latin typeface="+mn-lt"/>
              </a:rPr>
              <a:t>das alterações para a </a:t>
            </a:r>
            <a:r>
              <a:rPr lang="pt-BR" sz="2000" dirty="0" err="1">
                <a:latin typeface="+mn-lt"/>
              </a:rPr>
              <a:t>Arduino</a:t>
            </a:r>
            <a:r>
              <a:rPr lang="pt-BR" sz="2000" dirty="0">
                <a:latin typeface="+mn-lt"/>
              </a:rPr>
              <a:t> pressionando a </a:t>
            </a:r>
            <a:r>
              <a:rPr lang="pt-BR" sz="2000" b="1" dirty="0">
                <a:latin typeface="+mn-lt"/>
              </a:rPr>
              <a:t>seta a direita</a:t>
            </a:r>
            <a:r>
              <a:rPr lang="pt-BR" sz="2000" dirty="0">
                <a:latin typeface="+mn-lt"/>
              </a:rPr>
              <a:t> na IDE </a:t>
            </a:r>
            <a:r>
              <a:rPr lang="pt-BR" sz="2000" dirty="0" err="1">
                <a:latin typeface="+mn-lt"/>
              </a:rPr>
              <a:t>Arduino</a:t>
            </a:r>
            <a:r>
              <a:rPr lang="pt-BR" sz="2000" dirty="0">
                <a:latin typeface="+mn-lt"/>
              </a:rPr>
              <a:t>;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Certifique-se de que sua programação funcionou abrindo o </a:t>
            </a:r>
            <a:r>
              <a:rPr lang="pt-BR" sz="2000" b="1" dirty="0">
                <a:latin typeface="+mn-lt"/>
              </a:rPr>
              <a:t>monitor serial</a:t>
            </a:r>
            <a:r>
              <a:rPr lang="pt-BR" sz="2000" dirty="0">
                <a:latin typeface="+mn-lt"/>
              </a:rPr>
              <a:t> mais uma vez e agitando o seu chaveiro ou cartão perto do sensor para ver se sua mensagem aparece e se a programação está correta;</a:t>
            </a:r>
          </a:p>
          <a:p>
            <a:endParaRPr lang="pt-BR" sz="2000" dirty="0">
              <a:latin typeface="+mn-lt"/>
            </a:endParaRPr>
          </a:p>
          <a:p>
            <a:r>
              <a:rPr lang="pt-BR" sz="2000" dirty="0">
                <a:latin typeface="+mn-lt"/>
              </a:rPr>
              <a:t>* Verifique se a configuração de transmissão está em 9600.</a:t>
            </a:r>
          </a:p>
        </p:txBody>
      </p:sp>
    </p:spTree>
    <p:extLst>
      <p:ext uri="{BB962C8B-B14F-4D97-AF65-F5344CB8AC3E}">
        <p14:creationId xmlns:p14="http://schemas.microsoft.com/office/powerpoint/2010/main" val="67851036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z="2400"/>
              <a:t>Trabalho Final – Pontos Importantes</a:t>
            </a:r>
            <a:endParaRPr lang="pt-BR" altLang="en-US" sz="24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313" y="1700213"/>
            <a:ext cx="8299450" cy="3930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err="1"/>
              <a:t>Introdução</a:t>
            </a:r>
            <a:r>
              <a:rPr lang="en-US" sz="2400" dirty="0"/>
              <a:t> e </a:t>
            </a:r>
            <a:r>
              <a:rPr lang="en-US" sz="2400" dirty="0" err="1"/>
              <a:t>Problemática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Motivação</a:t>
            </a:r>
            <a:r>
              <a:rPr lang="en-US" sz="2400" dirty="0"/>
              <a:t> e </a:t>
            </a:r>
            <a:r>
              <a:rPr lang="en-US" sz="2400" dirty="0" err="1"/>
              <a:t>Objetivo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Possível</a:t>
            </a:r>
            <a:r>
              <a:rPr lang="en-US" sz="2400" dirty="0"/>
              <a:t> </a:t>
            </a:r>
            <a:r>
              <a:rPr lang="en-US" sz="2400" dirty="0" err="1"/>
              <a:t>Ferramental</a:t>
            </a:r>
            <a:r>
              <a:rPr lang="en-US" sz="2400" dirty="0"/>
              <a:t> e (</a:t>
            </a:r>
            <a:r>
              <a:rPr lang="en-US" sz="2400" dirty="0" err="1"/>
              <a:t>ou</a:t>
            </a:r>
            <a:r>
              <a:rPr lang="en-US" sz="2400" dirty="0"/>
              <a:t>) </a:t>
            </a:r>
            <a:r>
              <a:rPr lang="en-US" sz="2400" dirty="0" err="1"/>
              <a:t>Técnicas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Considerações</a:t>
            </a:r>
            <a:r>
              <a:rPr lang="en-US" sz="2400" dirty="0"/>
              <a:t> e </a:t>
            </a:r>
            <a:r>
              <a:rPr lang="en-US" sz="2400" dirty="0" err="1"/>
              <a:t>Potencial</a:t>
            </a:r>
            <a:r>
              <a:rPr lang="en-US" sz="2400" dirty="0"/>
              <a:t>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b="1" dirty="0" err="1"/>
              <a:t>Avaliação</a:t>
            </a:r>
            <a:r>
              <a:rPr lang="en-US" sz="2400" b="1" dirty="0"/>
              <a:t>: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en-US" sz="2000" dirty="0" err="1"/>
              <a:t>Aderência</a:t>
            </a:r>
            <a:r>
              <a:rPr lang="en-US" sz="2000" dirty="0"/>
              <a:t> </a:t>
            </a:r>
            <a:r>
              <a:rPr lang="en-US" sz="2000" dirty="0" err="1"/>
              <a:t>aos</a:t>
            </a:r>
            <a:r>
              <a:rPr lang="en-US" sz="2000" dirty="0"/>
              <a:t> </a:t>
            </a:r>
            <a:r>
              <a:rPr lang="en-US" sz="2000" dirty="0" err="1"/>
              <a:t>pontos</a:t>
            </a:r>
            <a:r>
              <a:rPr lang="en-US" sz="2000" dirty="0"/>
              <a:t>;</a:t>
            </a:r>
          </a:p>
          <a:p>
            <a:pPr lvl="1">
              <a:defRPr/>
            </a:pPr>
            <a:r>
              <a:rPr lang="en-US" sz="2000" dirty="0" err="1"/>
              <a:t>Originalidade</a:t>
            </a:r>
            <a:r>
              <a:rPr lang="en-US" sz="2000" dirty="0"/>
              <a:t>, “</a:t>
            </a:r>
            <a:r>
              <a:rPr lang="en-US" sz="2000" i="1" dirty="0" err="1"/>
              <a:t>fit</a:t>
            </a:r>
            <a:r>
              <a:rPr lang="en-US" sz="2000" dirty="0" err="1"/>
              <a:t>”para</a:t>
            </a:r>
            <a:r>
              <a:rPr lang="en-US" sz="2000" dirty="0"/>
              <a:t> com o </a:t>
            </a:r>
            <a:r>
              <a:rPr lang="en-US" sz="2000" dirty="0" err="1"/>
              <a:t>perfil</a:t>
            </a:r>
            <a:r>
              <a:rPr lang="en-US" sz="2000" dirty="0"/>
              <a:t> do </a:t>
            </a:r>
            <a:r>
              <a:rPr lang="en-US" sz="2000" dirty="0" err="1"/>
              <a:t>curso</a:t>
            </a:r>
            <a:r>
              <a:rPr lang="en-US" sz="2000" dirty="0"/>
              <a:t>/</a:t>
            </a:r>
            <a:r>
              <a:rPr lang="en-US" sz="2000" dirty="0" err="1"/>
              <a:t>alunos</a:t>
            </a:r>
            <a:r>
              <a:rPr lang="en-US" sz="2000" dirty="0"/>
              <a:t> e “</a:t>
            </a:r>
            <a:r>
              <a:rPr lang="en-US" sz="2000" i="1" dirty="0" err="1"/>
              <a:t>doability</a:t>
            </a:r>
            <a:r>
              <a:rPr lang="en-US" sz="2000" dirty="0"/>
              <a:t>”.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z="2400"/>
              <a:t>Próximas Aulas</a:t>
            </a:r>
            <a:endParaRPr lang="pt-BR" altLang="en-US"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569FA-C25E-4724-939D-30F245016D74}"/>
              </a:ext>
            </a:extLst>
          </p:cNvPr>
          <p:cNvSpPr txBox="1">
            <a:spLocks/>
          </p:cNvSpPr>
          <p:nvPr/>
        </p:nvSpPr>
        <p:spPr bwMode="auto">
          <a:xfrm>
            <a:off x="468313" y="1700213"/>
            <a:ext cx="8299450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4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Aula 03 – IOT </a:t>
            </a:r>
            <a:r>
              <a:rPr lang="en-US" sz="2400" dirty="0" err="1">
                <a:latin typeface="Calibri" pitchFamily="34" charset="0"/>
              </a:rPr>
              <a:t>como</a:t>
            </a:r>
            <a:r>
              <a:rPr lang="en-US" sz="2400" dirty="0">
                <a:latin typeface="Calibri" pitchFamily="34" charset="0"/>
              </a:rPr>
              <a:t> driver para </a:t>
            </a:r>
            <a:r>
              <a:rPr lang="en-US" sz="2400" dirty="0" err="1">
                <a:latin typeface="Calibri" pitchFamily="34" charset="0"/>
              </a:rPr>
              <a:t>novos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negócios</a:t>
            </a:r>
            <a:r>
              <a:rPr lang="en-US" sz="2400" dirty="0">
                <a:latin typeface="Calibri" pitchFamily="34" charset="0"/>
              </a:rPr>
              <a:t> com Arduino;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Aula 03 – </a:t>
            </a:r>
            <a:r>
              <a:rPr lang="en-US" sz="2400" dirty="0" err="1">
                <a:latin typeface="Calibri" pitchFamily="34" charset="0"/>
              </a:rPr>
              <a:t>Atividade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Prática</a:t>
            </a:r>
            <a:r>
              <a:rPr lang="en-US" sz="2400" dirty="0">
                <a:latin typeface="Calibri" pitchFamily="34" charset="0"/>
              </a:rPr>
              <a:t> – Arduino;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IOT me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857232"/>
            <a:ext cx="5715000" cy="5715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/>
          <a:lstStyle/>
          <a:p>
            <a:r>
              <a:rPr lang="en-US" altLang="pt-BR" dirty="0" err="1"/>
              <a:t>Introdução</a:t>
            </a:r>
            <a:r>
              <a:rPr lang="en-US" altLang="pt-BR" dirty="0"/>
              <a:t> a </a:t>
            </a:r>
            <a:r>
              <a:rPr lang="en-US" altLang="pt-BR" dirty="0" err="1"/>
              <a:t>Robótica</a:t>
            </a:r>
            <a:r>
              <a:rPr lang="en-US" altLang="pt-BR" dirty="0"/>
              <a:t> e IOT</a:t>
            </a:r>
          </a:p>
          <a:p>
            <a:r>
              <a:rPr lang="en-US" altLang="pt-BR" sz="2000" dirty="0"/>
              <a:t>Prof. Dr. José </a:t>
            </a:r>
            <a:r>
              <a:rPr lang="en-US" altLang="pt-BR" sz="2000" dirty="0" err="1"/>
              <a:t>Ahirton</a:t>
            </a:r>
            <a:r>
              <a:rPr lang="en-US" altLang="pt-BR" sz="2000" dirty="0"/>
              <a:t> Lopes</a:t>
            </a:r>
          </a:p>
          <a:p>
            <a:endParaRPr lang="en-US" altLang="pt-BR" sz="1800" dirty="0"/>
          </a:p>
          <a:p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https://www.researchgate.net/profile/Jose_Ahirton_Lopes_Filho2</a:t>
            </a:r>
          </a:p>
          <a:p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https://www.slideshare.net/JosAhirtonBatistaLop</a:t>
            </a:r>
            <a:endParaRPr lang="en-US" altLang="pt-BR" sz="1800" dirty="0"/>
          </a:p>
          <a:p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https://github.com/AhirtonLopes</a:t>
            </a:r>
          </a:p>
          <a:p>
            <a:endParaRPr lang="en-US" altLang="pt-BR" sz="1800" b="0" dirty="0"/>
          </a:p>
        </p:txBody>
      </p:sp>
    </p:spTree>
    <p:extLst>
      <p:ext uri="{BB962C8B-B14F-4D97-AF65-F5344CB8AC3E}">
        <p14:creationId xmlns:p14="http://schemas.microsoft.com/office/powerpoint/2010/main" val="3610346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3924300" y="256540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2022  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Prof. Dr. José Ahirton Lopes</a:t>
            </a: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proibido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Estrutura em IOT</a:t>
            </a: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>
          <a:xfrm>
            <a:off x="395288" y="1071546"/>
            <a:ext cx="8497887" cy="5453079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 Internet das Coisas (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IoT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</a:t>
            </a:r>
          </a:p>
          <a:p>
            <a:pPr lvl="1"/>
            <a:endParaRPr lang="pt-BR" altLang="pt-BR" sz="20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pt-BR" sz="2000" dirty="0">
                <a:latin typeface="Calibri" pitchFamily="34" charset="0"/>
                <a:cs typeface="Calibri" pitchFamily="34" charset="0"/>
              </a:rPr>
              <a:t>Pode ser vista como uma rede de dispositivos e computadores conectados da qual fazem parte uma série de tecnologias “intermediárias” como </a:t>
            </a:r>
            <a:r>
              <a:rPr lang="pt-BR" altLang="pt-BR" sz="2000" dirty="0" err="1">
                <a:latin typeface="Calibri" pitchFamily="34" charset="0"/>
                <a:cs typeface="Calibri" pitchFamily="34" charset="0"/>
              </a:rPr>
              <a:t>RFIDs</a:t>
            </a:r>
            <a:r>
              <a:rPr lang="pt-BR" altLang="pt-BR" sz="2000" dirty="0">
                <a:latin typeface="Calibri" pitchFamily="34" charset="0"/>
                <a:cs typeface="Calibri" pitchFamily="34" charset="0"/>
              </a:rPr>
              <a:t>, conexões sem fio dentre outros.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“Coisas” para 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Tagueamento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Tagging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things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“Coisas” para sensoriamento (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Feeling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things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“Coisas” 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miniaturizadas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Shrinking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things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);</a:t>
            </a: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“Coisas” inteligentes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Embedded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intelligence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Porque estudar IOT?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1266" name="Picture 2" descr="C:\Users\Jlopes\Desktop\Aula 02\Aula 02\internetofthings-iot-aseminar-ppt-by-mohankumarg-1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8692576" cy="47149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363612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 err="1"/>
              <a:t>Life</a:t>
            </a:r>
            <a:r>
              <a:rPr lang="pt-BR" altLang="en-US" sz="2000" b="1" dirty="0"/>
              <a:t> </a:t>
            </a:r>
            <a:r>
              <a:rPr lang="pt-BR" altLang="en-US" sz="2000" b="1" dirty="0" err="1"/>
              <a:t>Cycle</a:t>
            </a:r>
            <a:r>
              <a:rPr lang="pt-BR" altLang="en-US" sz="2000" b="1" dirty="0"/>
              <a:t> – </a:t>
            </a:r>
            <a:r>
              <a:rPr lang="pt-BR" altLang="en-US" sz="2000" b="1" i="1" dirty="0"/>
              <a:t>Internet </a:t>
            </a:r>
            <a:r>
              <a:rPr lang="pt-BR" altLang="en-US" sz="2000" b="1" i="1" dirty="0" err="1"/>
              <a:t>of</a:t>
            </a:r>
            <a:r>
              <a:rPr lang="pt-BR" altLang="en-US" sz="2000" b="1" i="1" dirty="0"/>
              <a:t> </a:t>
            </a:r>
            <a:r>
              <a:rPr lang="pt-BR" altLang="en-US" sz="2000" b="1" i="1" dirty="0" err="1"/>
              <a:t>Things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7891" name="Imagem 5" descr="Lifecycle-Diagr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25" y="928688"/>
            <a:ext cx="5959475" cy="571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363612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2445</TotalTime>
  <Words>1879</Words>
  <Application>Microsoft Macintosh PowerPoint</Application>
  <PresentationFormat>On-screen Show (4:3)</PresentationFormat>
  <Paragraphs>222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宋体</vt:lpstr>
      <vt:lpstr>Arial</vt:lpstr>
      <vt:lpstr>Calibri</vt:lpstr>
      <vt:lpstr>Square721 BT</vt:lpstr>
      <vt:lpstr>Times New Roman</vt:lpstr>
      <vt:lpstr>Tema do Office</vt:lpstr>
      <vt:lpstr>2_Tema do Office</vt:lpstr>
      <vt:lpstr>6_Personalizar design</vt:lpstr>
      <vt:lpstr>1_Tema do Office</vt:lpstr>
      <vt:lpstr>PowerPoint Presentation</vt:lpstr>
      <vt:lpstr>PowerPoint Presentation</vt:lpstr>
      <vt:lpstr>Overview</vt:lpstr>
      <vt:lpstr>About Me</vt:lpstr>
      <vt:lpstr>Trabalho Final – Pontos Importantes Aplicações de IOT</vt:lpstr>
      <vt:lpstr>Trabalho Final – Pontos Importantes</vt:lpstr>
      <vt:lpstr>Estrutura em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O que pode ser feito?</vt:lpstr>
      <vt:lpstr>Desafios para a expansão em IOT</vt:lpstr>
      <vt:lpstr>Desafios gerais em IOT</vt:lpstr>
      <vt:lpstr>Desafios gerais em IOT</vt:lpstr>
      <vt:lpstr>Desafios gerais em IOT</vt:lpstr>
      <vt:lpstr>Desafios gerais em IOT</vt:lpstr>
      <vt:lpstr>Principais críticas quanto a sistemas IOT</vt:lpstr>
      <vt:lpstr>Futuro em IOT</vt:lpstr>
      <vt:lpstr>PowerPoint Presentation</vt:lpstr>
      <vt:lpstr>PowerPoint Presentation</vt:lpstr>
      <vt:lpstr>PowerPoint Presentation</vt:lpstr>
      <vt:lpstr>PowerPoint Presentation</vt:lpstr>
      <vt:lpstr>Atividade I – Detecção de Chuva</vt:lpstr>
      <vt:lpstr>Atividade I – Detecção de Chuva</vt:lpstr>
      <vt:lpstr>Atividade I – Detecção de Chuva</vt:lpstr>
      <vt:lpstr>Atividade II – RFID</vt:lpstr>
      <vt:lpstr>Atividade II – RFID – Etapa 1</vt:lpstr>
      <vt:lpstr>Atividade II – RFID – Esquemático</vt:lpstr>
      <vt:lpstr>Atividade II – RFID – Etapa 1</vt:lpstr>
      <vt:lpstr>Atividade II – RFID - Esquemático</vt:lpstr>
      <vt:lpstr>Atividade II – RFID – Etapa 2</vt:lpstr>
      <vt:lpstr>Atividade II – RFID – Etapa 3</vt:lpstr>
      <vt:lpstr>Atividade II – RFID – Etapa 4</vt:lpstr>
      <vt:lpstr>Atividade II – RFID – Etapa 4</vt:lpstr>
      <vt:lpstr>Atividade II – RFID – Etapa 5</vt:lpstr>
      <vt:lpstr>Atividade II – RFID – Etapa 5</vt:lpstr>
      <vt:lpstr>Próximas Aulas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Jose Ahirton Batista Lopes Filho</cp:lastModifiedBy>
  <cp:revision>409</cp:revision>
  <cp:lastPrinted>2015-08-20T10:58:19Z</cp:lastPrinted>
  <dcterms:created xsi:type="dcterms:W3CDTF">2012-10-02T15:58:15Z</dcterms:created>
  <dcterms:modified xsi:type="dcterms:W3CDTF">2022-08-08T15:55:51Z</dcterms:modified>
</cp:coreProperties>
</file>